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4" r:id="rId2"/>
    <p:sldMasterId id="2147484101" r:id="rId3"/>
  </p:sldMasterIdLst>
  <p:notesMasterIdLst>
    <p:notesMasterId r:id="rId24"/>
  </p:notesMasterIdLst>
  <p:handoutMasterIdLst>
    <p:handoutMasterId r:id="rId25"/>
  </p:handoutMasterIdLst>
  <p:sldIdLst>
    <p:sldId id="268" r:id="rId4"/>
    <p:sldId id="433" r:id="rId5"/>
    <p:sldId id="499" r:id="rId6"/>
    <p:sldId id="508" r:id="rId7"/>
    <p:sldId id="509" r:id="rId8"/>
    <p:sldId id="500" r:id="rId9"/>
    <p:sldId id="501" r:id="rId10"/>
    <p:sldId id="502" r:id="rId11"/>
    <p:sldId id="504" r:id="rId12"/>
    <p:sldId id="505" r:id="rId13"/>
    <p:sldId id="506" r:id="rId14"/>
    <p:sldId id="510" r:id="rId15"/>
    <p:sldId id="511" r:id="rId16"/>
    <p:sldId id="515" r:id="rId17"/>
    <p:sldId id="516" r:id="rId18"/>
    <p:sldId id="513" r:id="rId19"/>
    <p:sldId id="514" r:id="rId20"/>
    <p:sldId id="512" r:id="rId21"/>
    <p:sldId id="507" r:id="rId22"/>
    <p:sldId id="492" r:id="rId23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6"/>
    <p:restoredTop sz="94571"/>
  </p:normalViewPr>
  <p:slideViewPr>
    <p:cSldViewPr snapToGrid="0">
      <p:cViewPr varScale="1">
        <p:scale>
          <a:sx n="92" d="100"/>
          <a:sy n="92" d="100"/>
        </p:scale>
        <p:origin x="7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F206B-911B-B944-A655-75CC289D84FE}" type="datetimeFigureOut">
              <a:rPr lang="en-US" altLang="en-GB"/>
              <a:pPr/>
              <a:t>3/31/22</a:t>
            </a:fld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3115F-BD77-814E-A934-16AD18D14AE2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3460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2640BE-A798-0A44-A5E6-B5FE61ACDB55}" type="datetimeFigureOut">
              <a:rPr lang="en-US" altLang="en-GB"/>
              <a:pPr/>
              <a:t>3/31/22</a:t>
            </a:fld>
            <a:endParaRPr lang="en-US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3C063-B174-8B4D-ABA2-55A178D7A011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7829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55396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10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8973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11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96513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12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22416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13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52509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14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96392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15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231502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16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36606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17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84986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18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785391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19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868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2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600279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20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4380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3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14608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4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03829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5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097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6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61423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7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34189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8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57326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3C063-B174-8B4D-ABA2-55A178D7A011}" type="slidenum">
              <a:rPr lang="en-US" altLang="en-GB" smtClean="0"/>
              <a:pPr/>
              <a:t>9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6962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55113" cy="6858000"/>
            <a:chOff x="-10695" y="1"/>
            <a:chExt cx="9154695" cy="6858000"/>
          </a:xfrm>
        </p:grpSpPr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-10695" y="1"/>
              <a:ext cx="9154695" cy="6858000"/>
              <a:chOff x="-10695" y="1"/>
              <a:chExt cx="9154695" cy="6858000"/>
            </a:xfrm>
          </p:grpSpPr>
          <p:pic>
            <p:nvPicPr>
              <p:cNvPr id="7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24" r="17323"/>
              <a:stretch>
                <a:fillRect/>
              </a:stretch>
            </p:blipFill>
            <p:spPr bwMode="auto">
              <a:xfrm>
                <a:off x="-1" y="1"/>
                <a:ext cx="9144001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-10695" y="6049964"/>
                <a:ext cx="9143584" cy="7921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pic>
            <p:nvPicPr>
              <p:cNvPr id="9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404664"/>
                <a:ext cx="3072340" cy="172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109538" y="6104104"/>
                <a:ext cx="6454775" cy="677863"/>
                <a:chOff x="109538" y="6172200"/>
                <a:chExt cx="6454775" cy="677863"/>
              </a:xfrm>
            </p:grpSpPr>
            <p:grpSp>
              <p:nvGrpSpPr>
                <p:cNvPr id="13" name="Group 3"/>
                <p:cNvGrpSpPr>
                  <a:grpSpLocks/>
                </p:cNvGrpSpPr>
                <p:nvPr/>
              </p:nvGrpSpPr>
              <p:grpSpPr bwMode="auto">
                <a:xfrm>
                  <a:off x="1166813" y="6176963"/>
                  <a:ext cx="5397500" cy="673100"/>
                  <a:chOff x="1074738" y="5962650"/>
                  <a:chExt cx="5397500" cy="673100"/>
                </a:xfrm>
              </p:grpSpPr>
              <p:pic>
                <p:nvPicPr>
                  <p:cNvPr id="15" name="Picture 5" descr="Z:\NCI\Marketing\Logos\ANU\logo_11\ANU 2011 logo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4738" y="6105525"/>
                    <a:ext cx="1208087" cy="492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Picture 11" descr="Z:\NCI\Marketing\Logos\CSIRO\New 2012\CSIRO_Grad_RGB_lr.jpg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2293" y="6026150"/>
                    <a:ext cx="609600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12" descr="Z:\NCI\Marketing\Logos\GA\geoscience_stacked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67200" y="6003925"/>
                    <a:ext cx="895350" cy="592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11" descr="Z:\NCI\Marketing\Logos\BoM\BM_stacked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4600" y="5962650"/>
                    <a:ext cx="95885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15" descr="Z:\NCI\Marketing\Logos\ARC\ARC_stacked.jpg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92738" y="5962650"/>
                    <a:ext cx="10795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4" name="Picture 4" descr="Z:\NCI\Marketing\Logos\Dept Education 2014\Dept Education_Stacked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38" y="6172200"/>
                  <a:ext cx="1038225" cy="642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285123" y="6165851"/>
                <a:ext cx="1728708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>
                  <a:defRPr/>
                </a:pPr>
                <a:r>
                  <a:rPr lang="en-AU" sz="1600">
                    <a:latin typeface="Gisha" charset="0"/>
                    <a:cs typeface="Gisha" charset="0"/>
                  </a:rPr>
                  <a:t>nci.org.au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543873" y="6494464"/>
                <a:ext cx="863561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>
                  <a:defRPr/>
                </a:pPr>
                <a:r>
                  <a:rPr lang="en-AU" sz="1000">
                    <a:latin typeface="Gisha" charset="0"/>
                    <a:cs typeface="Gisha" charset="0"/>
                  </a:rPr>
                  <a:t>@NCInews</a:t>
                </a:r>
              </a:p>
            </p:txBody>
          </p:sp>
        </p:grpSp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6515616"/>
              <a:ext cx="243548" cy="19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1115616" y="2002160"/>
            <a:ext cx="7086600" cy="1066800"/>
          </a:xfrm>
          <a:prstGeom prst="rect">
            <a:avLst/>
          </a:prstGeom>
        </p:spPr>
        <p:txBody>
          <a:bodyPr/>
          <a:lstStyle/>
          <a:p>
            <a:endParaRPr lang="en-AU" alt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7086600" cy="1752600"/>
          </a:xfrm>
        </p:spPr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8794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29" y="215614"/>
            <a:ext cx="7391400" cy="407988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85BC126-882C-604D-B1D9-CBACFEE1E6A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1319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1524000" cy="5287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96000" cy="5287963"/>
          </a:xfrm>
        </p:spPr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EB76DB5-6B65-FE4C-99E6-94F1FFFFCD0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6954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40C41-749B-7544-AE94-4192F42FAE07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23080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5DA8-0F3E-C740-B84B-416DD0F8D03D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74122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152F-6BA9-EB4E-9BE3-0B547DBA5CD2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24338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59BC1-E28C-AB40-BDF1-0C2D58C7CEC1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75583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FAC2-74A3-1D4C-9051-55AFC3F2A9BD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82000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56DE0-88FD-B34E-AA1F-0C03EBA7BFD0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22815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8B6E-7588-6246-8BC0-83A2498588CB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202019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E7AB8-E3E0-5145-8508-2BCA0CEB9B11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95861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482" y="221361"/>
            <a:ext cx="7391400" cy="407988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7F06F85-21BE-7D45-B4CE-0DCA2399B05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27346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4408D-9569-084A-BC79-4869DF5F3993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02529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7443-9BC0-DC49-8F70-B24D25C46DEC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744752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3014E-3AAD-A742-B35B-0AF496841555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15188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E998A-7D76-2A49-B7E1-B63713AE4995}" type="slidenum">
              <a:rPr lang="en-AU" altLang="en-GB"/>
              <a:pPr/>
              <a:t>‹#›</a:t>
            </a:fld>
            <a:endParaRPr lang="en-AU" altLang="en-GB"/>
          </a:p>
        </p:txBody>
      </p:sp>
    </p:spTree>
    <p:extLst>
      <p:ext uri="{BB962C8B-B14F-4D97-AF65-F5344CB8AC3E}">
        <p14:creationId xmlns:p14="http://schemas.microsoft.com/office/powerpoint/2010/main" val="31619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CI Mas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CI-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752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CI-Type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6700"/>
            <a:ext cx="47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1"/>
            <a:ext cx="7086600" cy="1066800"/>
          </a:xfrm>
        </p:spPr>
        <p:txBody>
          <a:bodyPr anchor="b"/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1"/>
            <a:ext cx="7086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AU" dirty="0"/>
          </a:p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31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391400" cy="5257800"/>
          </a:xfrm>
        </p:spPr>
        <p:txBody>
          <a:bodyPr/>
          <a:lstStyle>
            <a:lvl1pPr>
              <a:buClr>
                <a:schemeClr val="accent6"/>
              </a:buClr>
              <a:defRPr sz="1800" baseline="0">
                <a:solidFill>
                  <a:srgbClr val="000000"/>
                </a:solidFill>
              </a:defRPr>
            </a:lvl1pPr>
            <a:lvl2pPr>
              <a:buClr>
                <a:schemeClr val="accent6"/>
              </a:buClr>
              <a:defRPr sz="1600" baseline="0">
                <a:solidFill>
                  <a:srgbClr val="000000"/>
                </a:solidFill>
              </a:defRPr>
            </a:lvl2pPr>
            <a:lvl3pPr>
              <a:buClr>
                <a:schemeClr val="accent6"/>
              </a:buClr>
              <a:defRPr sz="1600" baseline="0">
                <a:solidFill>
                  <a:srgbClr val="000000"/>
                </a:solidFill>
              </a:defRPr>
            </a:lvl3pPr>
            <a:lvl4pPr>
              <a:buClr>
                <a:schemeClr val="accent6"/>
              </a:buClr>
              <a:defRPr sz="1600" baseline="0">
                <a:solidFill>
                  <a:srgbClr val="000000"/>
                </a:solidFill>
              </a:defRPr>
            </a:lvl4pPr>
            <a:lvl5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8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9488F47-C6E1-7F4F-A034-3C2FCAE6AF6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933617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46C0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7BCB114-996A-944C-8E21-77DEA3A33B2A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4544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9138"/>
            <a:ext cx="38115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974"/>
            <a:ext cx="3811588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5" y="1989138"/>
            <a:ext cx="381308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5" y="2720974"/>
            <a:ext cx="3813085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1B489B1-283E-A244-ADE8-C9A22C5ED830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46138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07ED6AE-E4B8-CA4D-8160-C02C2FBB0E5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76542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C52B786-1483-734C-A6E0-D13831578F9F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70961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46C0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8D68C7-1394-0244-8BE6-9161E8904C73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71272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912"/>
            <a:ext cx="3008313" cy="9444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0037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89237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BD5E4C4-BC1A-3A42-AAE8-47FD9475BE0D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59502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46C0A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32035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E28CDE2-9B5A-5B42-8E35-87C8F04DF1F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0742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FFEE42-1304-9E49-B550-B9013E27C537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883568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1524000" cy="5287963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96000" cy="5287963"/>
          </a:xfrm>
        </p:spPr>
        <p:txBody>
          <a:bodyPr vert="eaVert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B24D8B8-9AA4-0B49-9A47-3E32C729B4CE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8693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91400" cy="407988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20975"/>
            <a:ext cx="3581400" cy="337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720975"/>
            <a:ext cx="3657600" cy="337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9EBB7EE-2732-2242-9706-76EFDD51A38F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603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9138"/>
            <a:ext cx="38115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20974"/>
            <a:ext cx="3811588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5" y="1989138"/>
            <a:ext cx="381308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5" y="2720974"/>
            <a:ext cx="3813085" cy="3405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9ED4A2-230C-5641-909F-4D7409ACF25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58640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08" y="215614"/>
            <a:ext cx="7391400" cy="407988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4359FCD-A317-9241-BC69-E6779830F9B0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72930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3F1D31-4F18-CB41-B98E-AECD352EED15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286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912"/>
            <a:ext cx="3008313" cy="9444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0037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89237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B7BA55F-6C41-2F46-85B3-8B75290F7FE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8619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46C0A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32035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2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2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F9A7253-06A6-CF4A-9FA5-73431D5CE7C0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82225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19794"/>
            <a:ext cx="7391400" cy="40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GB" dirty="0"/>
              <a:t>Click to edit Master text styles</a:t>
            </a:r>
          </a:p>
          <a:p>
            <a:pPr lvl="1"/>
            <a:r>
              <a:rPr lang="en-AU" altLang="en-GB" dirty="0"/>
              <a:t>Second level</a:t>
            </a:r>
          </a:p>
          <a:p>
            <a:pPr lvl="2"/>
            <a:r>
              <a:rPr lang="en-AU" altLang="en-GB" dirty="0"/>
              <a:t>Third level</a:t>
            </a:r>
          </a:p>
          <a:p>
            <a:pPr lvl="3"/>
            <a:r>
              <a:rPr lang="en-AU" altLang="en-GB" dirty="0"/>
              <a:t>Fourth level</a:t>
            </a:r>
          </a:p>
          <a:p>
            <a:pPr lvl="4"/>
            <a:r>
              <a:rPr lang="en-AU" altLang="en-GB" dirty="0"/>
              <a:t>Fifth level</a:t>
            </a:r>
            <a:endParaRPr lang="en-US" alt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40650" y="6437313"/>
            <a:ext cx="172720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AU" sz="1600">
                <a:solidFill>
                  <a:srgbClr val="F2F2F2"/>
                </a:solidFill>
                <a:latin typeface="Gisha" charset="0"/>
                <a:cs typeface="Gisha" charset="0"/>
              </a:rPr>
              <a:t>nci.org.au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784E9C-D0ED-A941-B037-F74F6ABA5E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97047" y="555422"/>
            <a:ext cx="1380153" cy="5926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  <p:sldLayoutId id="2147485911" r:id="rId2"/>
    <p:sldLayoutId id="2147485912" r:id="rId3"/>
    <p:sldLayoutId id="2147485913" r:id="rId4"/>
    <p:sldLayoutId id="2147485914" r:id="rId5"/>
    <p:sldLayoutId id="2147485915" r:id="rId6"/>
    <p:sldLayoutId id="2147485916" r:id="rId7"/>
    <p:sldLayoutId id="2147485917" r:id="rId8"/>
    <p:sldLayoutId id="2147485918" r:id="rId9"/>
    <p:sldLayoutId id="2147485919" r:id="rId10"/>
    <p:sldLayoutId id="2147485920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title style</a:t>
            </a:r>
            <a:endParaRPr lang="en-AU" altLang="en-GB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  <a:endParaRPr lang="en-AU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AU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644291-32D7-734E-A9C7-A3C2D22980F6}" type="slidenum">
              <a:rPr lang="en-AU" altLang="en-GB"/>
              <a:pPr/>
              <a:t>‹#›</a:t>
            </a:fld>
            <a:endParaRPr lang="en-AU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  <p:sldLayoutId id="214748590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NCI Master_3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7391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GB"/>
              <a:t>Click to edit Master title style</a:t>
            </a:r>
            <a:endParaRPr lang="en-US" altLang="en-GB"/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7391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GB"/>
              <a:t>Click to edit Master text styles</a:t>
            </a:r>
          </a:p>
          <a:p>
            <a:pPr lvl="1"/>
            <a:r>
              <a:rPr lang="en-AU" altLang="en-GB"/>
              <a:t>Second level</a:t>
            </a:r>
          </a:p>
          <a:p>
            <a:pPr lvl="2"/>
            <a:r>
              <a:rPr lang="en-AU" altLang="en-GB"/>
              <a:t>Third level</a:t>
            </a:r>
          </a:p>
          <a:p>
            <a:pPr lvl="3"/>
            <a:r>
              <a:rPr lang="en-AU" altLang="en-GB"/>
              <a:t>Fourth level</a:t>
            </a:r>
          </a:p>
          <a:p>
            <a:pPr lvl="4"/>
            <a:r>
              <a:rPr lang="en-AU" altLang="en-GB"/>
              <a:t>Fifth level</a:t>
            </a:r>
            <a:endParaRPr lang="en-US" altLang="en-GB"/>
          </a:p>
        </p:txBody>
      </p:sp>
      <p:pic>
        <p:nvPicPr>
          <p:cNvPr id="26629" name="Picture 14" descr="NCI-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066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 kern="1200">
          <a:solidFill>
            <a:srgbClr val="000000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ci.org.a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ci.org.a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ci.org.au/users/how-access-nci/australasian-leadership-computing-gran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i.org.au/sites/defhttps:/nci.org.au/sites/default/files/documents/2022-03/ALCG%202022%20Information%20for%20Applicants_v1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ci.org.a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@nci.org.a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2B6D-7D45-E84F-9DC6-7D91915EB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Australasian Leadership Computing Grants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2022 Call for Applications</a:t>
            </a:r>
          </a:p>
        </p:txBody>
      </p:sp>
      <p:sp>
        <p:nvSpPr>
          <p:cNvPr id="5222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GB" sz="4400" dirty="0">
              <a:ea typeface="ヒラギノ角ゴ Pro W3" charset="0"/>
            </a:endParaRPr>
          </a:p>
          <a:p>
            <a:pPr marL="0" indent="0" algn="ctr">
              <a:buFont typeface="Arial" charset="0"/>
              <a:buNone/>
            </a:pPr>
            <a:endParaRPr lang="en-US" altLang="en-GB" sz="2000" dirty="0">
              <a:ea typeface="ヒラギノ角ゴ Pro W3" charset="0"/>
            </a:endParaRPr>
          </a:p>
          <a:p>
            <a:pPr marL="0" indent="0" algn="ctr">
              <a:buFont typeface="Arial" charset="0"/>
              <a:buNone/>
            </a:pPr>
            <a:endParaRPr lang="en-US" altLang="en-GB" sz="2000" dirty="0">
              <a:ea typeface="ヒラギノ角ゴ Pro W3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GB" sz="2000" dirty="0">
                <a:ea typeface="ヒラギノ角ゴ Pro W3" charset="0"/>
              </a:rPr>
              <a:t>31 March 2022</a:t>
            </a:r>
          </a:p>
          <a:p>
            <a:pPr marL="0" indent="0" algn="ctr">
              <a:buFont typeface="Arial" charset="0"/>
              <a:buNone/>
            </a:pPr>
            <a:endParaRPr lang="en-US" altLang="en-GB" sz="2000" dirty="0">
              <a:ea typeface="ヒラギノ角ゴ Pro W3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altLang="en-GB" sz="2000" dirty="0">
                <a:ea typeface="ヒラギノ角ゴ Pro W3" charset="0"/>
              </a:rPr>
              <a:t>NCI Communications and Outreach</a:t>
            </a:r>
          </a:p>
          <a:p>
            <a:pPr marL="0" indent="0" algn="ctr">
              <a:buFont typeface="Arial" charset="0"/>
              <a:buNone/>
            </a:pPr>
            <a:r>
              <a:rPr lang="en-US" altLang="en-GB" sz="2000" dirty="0">
                <a:ea typeface="ヒラギノ角ゴ Pro W3" charset="0"/>
              </a:rPr>
              <a:t>NCI User Services</a:t>
            </a:r>
          </a:p>
          <a:p>
            <a:pPr marL="0" indent="0" algn="ctr">
              <a:buFont typeface="Arial" charset="0"/>
              <a:buNone/>
            </a:pPr>
            <a:endParaRPr lang="en-US" altLang="en-GB" sz="2000" dirty="0">
              <a:ea typeface="ヒラギノ角ゴ Pro W3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6172200"/>
            <a:ext cx="2971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AU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2BA166B-2C9E-40EF-8113-AFF393F5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063" y="579743"/>
            <a:ext cx="1380153" cy="5926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Expression of Interest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Use the “Propose a project” link in </a:t>
            </a:r>
            <a:r>
              <a:rPr lang="en-US" altLang="en-GB" sz="2400" dirty="0">
                <a:ea typeface="ヒラギノ角ゴ Pro W3" charset="0"/>
                <a:hlinkClick r:id="rId3"/>
              </a:rPr>
              <a:t>https://my.nci.org.au</a:t>
            </a:r>
            <a:r>
              <a:rPr lang="en-US" altLang="en-GB" sz="2400" dirty="0">
                <a:ea typeface="ヒラギノ角ゴ Pro W3" charset="0"/>
              </a:rPr>
              <a:t>.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Select “ALCG” as the allocation scheme.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Recommended length is two (2) A4 pages, or approximately 1000 words.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The EOI must contain two sections: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Technical plan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Project description</a:t>
            </a: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Invited Application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Invited application is submitted as a PDF document.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Recommended length is nine (9) A4 pages, or approximately 5000 words.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 full application must contain the following sections: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Cover sheet - proposal title and Lead CI name (1 page)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Technical Plan (2 pages)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Detailed project description (3-4 pages)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Data visualization and outcome communications/dissemination plan (1 page)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Data management plan (1 page)</a:t>
            </a: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2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Advice to Applicants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Read the guidelines in full. Confirm your eligibility.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Update your career track profile in </a:t>
            </a:r>
            <a:r>
              <a:rPr lang="en-US" altLang="en-GB" sz="2400" dirty="0">
                <a:ea typeface="ヒラギノ角ゴ Pro W3" charset="0"/>
                <a:hlinkClick r:id="rId3"/>
              </a:rPr>
              <a:t>https://my.nci.org.au</a:t>
            </a:r>
            <a:r>
              <a:rPr lang="en-US" altLang="en-GB" sz="2400" dirty="0">
                <a:ea typeface="ヒラギノ角ゴ Pro W3" charset="0"/>
              </a:rPr>
              <a:t> (ORCID recommended).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 track record of effective use of partner or merit allocations at NCI and/or </a:t>
            </a:r>
            <a:r>
              <a:rPr lang="en-US" altLang="en-GB" sz="2400" dirty="0" err="1">
                <a:ea typeface="ヒラギノ角ゴ Pro W3" charset="0"/>
              </a:rPr>
              <a:t>Pawsey</a:t>
            </a:r>
            <a:r>
              <a:rPr lang="en-US" altLang="en-GB" sz="2400" dirty="0">
                <a:ea typeface="ヒラギノ角ゴ Pro W3" charset="0"/>
              </a:rPr>
              <a:t> will be viewed </a:t>
            </a:r>
            <a:r>
              <a:rPr lang="en-US" altLang="en-GB" sz="2400" dirty="0" err="1">
                <a:ea typeface="ヒラギノ角ゴ Pro W3" charset="0"/>
              </a:rPr>
              <a:t>favourably</a:t>
            </a:r>
            <a:r>
              <a:rPr lang="en-US" altLang="en-GB" sz="2400" dirty="0">
                <a:ea typeface="ヒラギノ角ゴ Pro W3" charset="0"/>
              </a:rPr>
              <a:t> in your assessment.</a:t>
            </a: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9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Advice to Applicants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is extremely competitive. 3-5 proposals are expected to receive allocations.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Demonstrated workflow scalability is essential. 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Unsuccessful EOIs will receive only minimal feedback.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outcomes are final. No appeals.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Committee Advice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is as an opportunity to achieve leading-edge, internationally competitive results, and to do something more ambitious and challenging than research BAU, something that you cannot do without a large injection of compute resources.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is not a vehicle to complete NCMAS work plans in a shorter time frame. Larger and/or longer versions of current projects are generally not well regarded by the committee.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2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Committee Advice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There is no compute request limit for the ALCG 2022 call. Previous calls limited allocations to 20-50 MSU/year.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The Committee expects to see detail and justification commensurate with the request. 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The Committee may invite a promising EOI to make larger, more ambitious request in its invited application. </a:t>
            </a: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9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endParaRPr lang="en-US" altLang="en-GB" sz="2800" b="1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Examples: Committee Comments – POSITIVE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“Demonstrated ability to start work ASAP.”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“Application demonstrates excellent scalability”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“Well articulated and complete description of computational approach and scientific goals.”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“Computational work will produce a world-standard dataset that will be useful to the research community for 5-10 years.”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“Proposed research is challenging and ambitious. It’s not just filling gaps.”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“Thorough investigation of a difficult research problem."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“Proposal demonstrates a methodical step-by-step approach to calculations with higher resolution and complexity.”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“Outcomes will have extensive value to the research community.”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“Good industry connections. Demonstrated benefit to industry.” 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“Good outreach plan.”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16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16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endParaRPr lang="en-US" altLang="en-GB" sz="2800" b="1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Examples: Committee Comments - NEGATIVE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“The proposal is poorly written.”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“Proposal is not well constructed and lacks coherence.”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“Not clear who is responsible for application codes.”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“Not enough information about the methodology.”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“Justification for compute resources is not sufficient.”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“Not clear who will be responsible for components of the work plan.”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“The scope of this proposal is too limited.”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“Concerns about scalability.”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“This proposal is for continuation of previous, ongoing work.”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1600" dirty="0">
                <a:ea typeface="ヒラギノ角ゴ Pro W3" charset="0"/>
              </a:rPr>
              <a:t>“This is discovery-focused research, without clear goals.”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16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16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6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endParaRPr lang="en-US" altLang="en-GB" sz="2800" b="1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2021 – Further Information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  <a:hlinkClick r:id="rId3"/>
              </a:rPr>
              <a:t>https://nci.org.au/users/how-access-nci/australasian-leadership-computing-grants</a:t>
            </a: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Information for Applicants (</a:t>
            </a:r>
            <a:r>
              <a:rPr lang="en-US" altLang="en-GB" sz="2400" dirty="0">
                <a:ea typeface="ヒラギノ角ゴ Pro W3" charset="0"/>
                <a:hlinkClick r:id="rId4"/>
              </a:rPr>
              <a:t>PDF download</a:t>
            </a:r>
            <a:r>
              <a:rPr lang="en-US" altLang="en-GB" sz="2400" dirty="0">
                <a:ea typeface="ヒラギノ角ゴ Pro W3" charset="0"/>
              </a:rPr>
              <a:t>)</a:t>
            </a: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2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2021 – Committee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Dr. Amanda Barnard – ANU/CECS (Chair)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Prof. Alan Mark – UQ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Prof. Debra Bernhardt – UQ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Dr. Terry O’Kane – CSIRO</a:t>
            </a: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TBD – confirmation in progress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638799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Call for Applications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Goal: To support novel, leading-edge computational science on </a:t>
            </a:r>
            <a:r>
              <a:rPr lang="en-US" altLang="en-GB" sz="2400" dirty="0" err="1">
                <a:ea typeface="ヒラギノ角ゴ Pro W3" charset="0"/>
              </a:rPr>
              <a:t>Gadi</a:t>
            </a:r>
            <a:r>
              <a:rPr lang="en-US" altLang="en-GB" sz="2400" dirty="0">
                <a:ea typeface="ヒラギノ角ゴ Pro W3" charset="0"/>
              </a:rPr>
              <a:t> using highly scalable workflows.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resource share: 150 MSU for FY 2022-23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compute requests</a:t>
            </a:r>
          </a:p>
          <a:p>
            <a:pPr marL="400050" lvl="1" indent="0">
              <a:buClr>
                <a:srgbClr val="F79646"/>
              </a:buClr>
              <a:buNone/>
            </a:pPr>
            <a:r>
              <a:rPr lang="en-US" altLang="en-GB" sz="2200" dirty="0">
                <a:ea typeface="ヒラギノ角ゴ Pro W3" charset="0"/>
              </a:rPr>
              <a:t>No formal minimum, but &gt;= 30 MSU is expected.</a:t>
            </a:r>
          </a:p>
          <a:p>
            <a:pPr marL="400050" lvl="1" indent="0">
              <a:buClr>
                <a:srgbClr val="F79646"/>
              </a:buClr>
              <a:buNone/>
            </a:pPr>
            <a:r>
              <a:rPr lang="en-US" altLang="en-GB" sz="2200" dirty="0">
                <a:ea typeface="ヒラギノ角ゴ Pro W3" charset="0"/>
              </a:rPr>
              <a:t>No maximum request (within share).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4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800" b="1" dirty="0">
                <a:ea typeface="ヒラギノ角ゴ Pro W3" charset="0"/>
              </a:rPr>
              <a:t>Thanks!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NCI Communications and Outreach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Manager: Adam Huttner-Koros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NCI User Services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Manager: Roger Edberg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NCI Governance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Director: Prof. Sean Smith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Deputy Director BDUE: Dr. Liz Williams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Executive Officer: Dr. Alistair Usher</a:t>
            </a: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4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180622" y="998538"/>
            <a:ext cx="8810978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800" b="1" dirty="0">
                <a:ea typeface="ヒラギノ角ゴ Pro W3" charset="0"/>
              </a:rPr>
              <a:t>	ALCG 2021 – Important Dates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	23 March 2022	–  EOI opens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	31 March 2022	– Online information session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	10 April 2022		– EOI deadline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	15 April 2022		– Shortlisted EOIs -&gt; invited applications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	8 May 2022		– Invited application deadline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	11/12 May 2022	– Allocation committee meeting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r>
              <a:rPr lang="en-US" altLang="en-GB" sz="2400" dirty="0">
                <a:ea typeface="ヒラギノ角ゴ Pro W3" charset="0"/>
              </a:rPr>
              <a:t>	16 May 2022		– ALCG outcomes announced</a:t>
            </a: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6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Eligibility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Eligibility criteria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Lead CI must hold position of at least 0.2 FTE at an Australian higher-education institution or research institute.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Independent research funding, for example, current ARC or NHMRC grant support, is a </a:t>
            </a:r>
            <a:r>
              <a:rPr lang="en-US" altLang="en-GB" sz="2400" b="1" dirty="0">
                <a:ea typeface="ヒラギノ角ゴ Pro W3" charset="0"/>
              </a:rPr>
              <a:t>mandatory</a:t>
            </a:r>
            <a:r>
              <a:rPr lang="en-US" altLang="en-GB" sz="2400" dirty="0">
                <a:ea typeface="ヒラギノ角ゴ Pro W3" charset="0"/>
              </a:rPr>
              <a:t> </a:t>
            </a:r>
            <a:r>
              <a:rPr lang="en-US" altLang="en-GB" sz="2400" b="1" dirty="0">
                <a:ea typeface="ヒラギノ角ゴ Pro W3" charset="0"/>
              </a:rPr>
              <a:t>prerequisite</a:t>
            </a:r>
            <a:r>
              <a:rPr lang="en-US" altLang="en-GB" sz="2400" dirty="0">
                <a:ea typeface="ヒラギノ角ゴ Pro W3" charset="0"/>
              </a:rPr>
              <a:t>.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A person with a postdoctoral appointment is </a:t>
            </a:r>
            <a:r>
              <a:rPr lang="en-US" altLang="en-GB" sz="2400" b="1" dirty="0">
                <a:ea typeface="ヒラギノ角ゴ Pro W3" charset="0"/>
              </a:rPr>
              <a:t>not eligible</a:t>
            </a:r>
            <a:r>
              <a:rPr lang="en-US" altLang="en-GB" sz="2400" dirty="0">
                <a:ea typeface="ヒラギノ角ゴ Pro W3" charset="0"/>
              </a:rPr>
              <a:t> to lead an ALCG proposal. 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9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Eligibility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is a standalone scheme. Past or present success in other HPC merit allocation schemes (NCMAS, ANUMAS) will be highly regarded but is not a formal prerequisite.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No investigator cross-linkage within ALCG: a person may be a CI or Lead CI on </a:t>
            </a:r>
            <a:r>
              <a:rPr lang="en-US" altLang="en-GB" sz="2400" b="1" dirty="0">
                <a:ea typeface="ヒラギノ角ゴ Pro W3" charset="0"/>
              </a:rPr>
              <a:t>only one ALCG EOI or invited application.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The EOI phase of ALCG is open to all. The full application phase is by invitation only.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Application Process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Expression of Interest (</a:t>
            </a:r>
            <a:r>
              <a:rPr lang="en-US" altLang="en-GB" sz="2400" i="1" dirty="0">
                <a:ea typeface="ヒラギノ角ゴ Pro W3" charset="0"/>
              </a:rPr>
              <a:t>deadline: 10 April 2022</a:t>
            </a:r>
            <a:r>
              <a:rPr lang="en-US" altLang="en-GB" sz="2400" dirty="0">
                <a:ea typeface="ヒラギノ角ゴ Pro W3" charset="0"/>
              </a:rPr>
              <a:t>)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Submit through </a:t>
            </a:r>
            <a:r>
              <a:rPr lang="en-US" altLang="en-GB" sz="2400" dirty="0">
                <a:ea typeface="ヒラギノ角ゴ Pro W3" charset="0"/>
                <a:hlinkClick r:id="rId3"/>
              </a:rPr>
              <a:t>https://my.nci.org.au</a:t>
            </a:r>
            <a:r>
              <a:rPr lang="en-US" altLang="en-GB" sz="2400" dirty="0">
                <a:ea typeface="ヒラギノ角ゴ Pro W3" charset="0"/>
              </a:rPr>
              <a:t> 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endParaRPr lang="en-US" altLang="en-GB" sz="2400" dirty="0">
              <a:ea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Update </a:t>
            </a:r>
            <a:r>
              <a:rPr lang="en-US" altLang="en-GB" sz="2400" dirty="0" err="1">
                <a:ea typeface="ヒラギノ角ゴ Pro W3" charset="0"/>
              </a:rPr>
              <a:t>LeadCI+CI</a:t>
            </a:r>
            <a:r>
              <a:rPr lang="en-US" altLang="en-GB" sz="2400" dirty="0">
                <a:ea typeface="ヒラギノ角ゴ Pro W3" charset="0"/>
              </a:rPr>
              <a:t> track records: </a:t>
            </a:r>
            <a:r>
              <a:rPr lang="en-US" altLang="en-GB" sz="2400" dirty="0">
                <a:ea typeface="ヒラギノ角ゴ Pro W3" charset="0"/>
                <a:hlinkClick r:id="rId3"/>
              </a:rPr>
              <a:t>https://my.nci.org.au</a:t>
            </a:r>
            <a:r>
              <a:rPr lang="en-US" altLang="en-GB" sz="2400" dirty="0">
                <a:ea typeface="ヒラギノ角ゴ Pro W3" charset="0"/>
              </a:rPr>
              <a:t> 	ORCID preferred. Profile can be updated after EOI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submission, </a:t>
            </a:r>
            <a:r>
              <a:rPr lang="en-US" altLang="en-GB" sz="2400" i="1" dirty="0">
                <a:ea typeface="ヒラギノ角ゴ Pro W3" charset="0"/>
              </a:rPr>
              <a:t>up to the EOI deadline</a:t>
            </a:r>
            <a:r>
              <a:rPr lang="en-US" altLang="en-GB" sz="2400" dirty="0">
                <a:ea typeface="ヒラギノ角ゴ Pro W3" charset="0"/>
              </a:rPr>
              <a:t>.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endParaRPr lang="en-US" altLang="en-GB" sz="2400" dirty="0">
              <a:ea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Invited Application (</a:t>
            </a:r>
            <a:r>
              <a:rPr lang="en-US" altLang="en-GB" sz="2400" i="1" dirty="0">
                <a:ea typeface="ヒラギノ角ゴ Pro W3" charset="0"/>
              </a:rPr>
              <a:t>deadline: 8 May 2022</a:t>
            </a:r>
            <a:r>
              <a:rPr lang="en-US" altLang="en-GB" sz="2400" dirty="0">
                <a:ea typeface="ヒラギノ角ゴ Pro W3" charset="0"/>
              </a:rPr>
              <a:t>)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Submit PDF document to </a:t>
            </a:r>
            <a:r>
              <a:rPr lang="en-US" altLang="en-GB" sz="2400" dirty="0">
                <a:ea typeface="ヒラギノ角ゴ Pro W3" charset="0"/>
                <a:hlinkClick r:id="rId4"/>
              </a:rPr>
              <a:t>help@nci.org.au</a:t>
            </a:r>
            <a:r>
              <a:rPr lang="en-US" altLang="en-GB" sz="2400" dirty="0">
                <a:ea typeface="ヒラギノ角ゴ Pro W3" charset="0"/>
              </a:rPr>
              <a:t> </a:t>
            </a: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6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Assessment and Allocation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Expression of Interest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– Committee will assess and shortlist EOIs.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– Shortlisted EOIs invited to submit applications.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– Unsuccessful EOIs will be rejected in </a:t>
            </a:r>
            <a:r>
              <a:rPr lang="en-US" altLang="en-GB" sz="2400" dirty="0" err="1">
                <a:ea typeface="ヒラギノ角ゴ Pro W3" charset="0"/>
              </a:rPr>
              <a:t>MyNCI</a:t>
            </a:r>
            <a:r>
              <a:rPr lang="en-US" altLang="en-GB" sz="2400" dirty="0">
                <a:ea typeface="ヒラギノ角ゴ Pro W3" charset="0"/>
              </a:rPr>
              <a:t>. </a:t>
            </a: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endParaRPr lang="en-US" altLang="en-GB" sz="2400" dirty="0">
              <a:ea typeface="ヒラギノ角ゴ Pro W3" charset="0"/>
            </a:endParaRPr>
          </a:p>
          <a:p>
            <a:pPr marL="457200" indent="-457200">
              <a:buClr>
                <a:srgbClr val="F79646"/>
              </a:buClr>
              <a:buFont typeface="+mj-lt"/>
              <a:buAutoNum type="arabicPeriod"/>
            </a:pPr>
            <a:r>
              <a:rPr lang="en-US" altLang="en-GB" sz="2400" dirty="0">
                <a:ea typeface="ヒラギノ角ゴ Pro W3" charset="0"/>
              </a:rPr>
              <a:t>Full Application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– Committee meets to assess applications and </a:t>
            </a:r>
            <a:br>
              <a:rPr lang="en-US" altLang="en-GB" sz="2400" dirty="0">
                <a:ea typeface="ヒラギノ角ゴ Pro W3" charset="0"/>
              </a:rPr>
            </a:br>
            <a:r>
              <a:rPr lang="en-US" altLang="en-GB" sz="2400" dirty="0">
                <a:ea typeface="ヒラギノ角ゴ Pro W3" charset="0"/>
              </a:rPr>
              <a:t>		determine allocations.</a:t>
            </a: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1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Allocations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Successful applications will be set up in NEW projects.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allocations cannot be mixed into existing projects.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Allocations will be set up in equal quarterly installments for 2022 Q3, Q4 and 2023 Q1, Q2.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NCI will work with successful projects to support very large scale runs at specific times if needed. 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7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685800" y="998538"/>
            <a:ext cx="7391400" cy="5316537"/>
          </a:xfrm>
        </p:spPr>
        <p:txBody>
          <a:bodyPr/>
          <a:lstStyle/>
          <a:p>
            <a:pPr marL="0" indent="0">
              <a:buClr>
                <a:srgbClr val="F79646"/>
              </a:buClr>
              <a:buNone/>
            </a:pPr>
            <a:r>
              <a:rPr lang="en-US" altLang="en-GB" sz="2800" b="1" dirty="0">
                <a:ea typeface="ヒラギノ角ゴ Pro W3" charset="0"/>
              </a:rPr>
              <a:t>ALCG 2022 – Allocations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allocations are for NCI/Gadi compute only.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NCI User Services, HPC and Storage groups will consult with successful ALCG projects about optimization of applications and workflows and support for large-scale runs on Gadi.</a:t>
            </a:r>
          </a:p>
          <a:p>
            <a:pPr marL="0" indent="0">
              <a:buClr>
                <a:srgbClr val="F79646"/>
              </a:buClr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None/>
            </a:pPr>
            <a:r>
              <a:rPr lang="en-US" altLang="en-GB" sz="2400" dirty="0">
                <a:ea typeface="ヒラギノ角ゴ Pro W3" charset="0"/>
              </a:rPr>
              <a:t>ALCG carries additional reporting requirements.</a:t>
            </a:r>
          </a:p>
          <a:p>
            <a:pPr marL="0" indent="0">
              <a:buClr>
                <a:srgbClr val="F79646"/>
              </a:buClr>
              <a:buNone/>
            </a:pPr>
            <a:br>
              <a:rPr lang="en-US" altLang="en-GB" sz="2400" dirty="0">
                <a:ea typeface="ヒラギノ角ゴ Pro W3" charset="0"/>
              </a:rPr>
            </a:b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  <a:p>
            <a:pPr marL="0" indent="0">
              <a:buClr>
                <a:srgbClr val="F79646"/>
              </a:buClr>
              <a:buFont typeface="Arial" charset="0"/>
              <a:buNone/>
            </a:pPr>
            <a:endParaRPr lang="en-US" altLang="en-GB" sz="2400" dirty="0">
              <a:ea typeface="ヒラギノ角ゴ Pro W3" charset="0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00200" y="220663"/>
            <a:ext cx="7391400" cy="407987"/>
          </a:xfrm>
        </p:spPr>
        <p:txBody>
          <a:bodyPr>
            <a:normAutofit fontScale="90000"/>
          </a:bodyPr>
          <a:lstStyle/>
          <a:p>
            <a:endParaRPr lang="en-GB" altLang="en-GB" sz="2400" dirty="0">
              <a:solidFill>
                <a:schemeClr val="tx1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1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97977</TotalTime>
  <Words>1275</Words>
  <Application>Microsoft Macintosh PowerPoint</Application>
  <PresentationFormat>On-screen Show (4:3)</PresentationFormat>
  <Paragraphs>239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Gisha</vt:lpstr>
      <vt:lpstr>Office Theme</vt:lpstr>
      <vt:lpstr>Custom Design</vt:lpstr>
      <vt:lpstr>1_Office Theme</vt:lpstr>
      <vt:lpstr>Australasian Leadership Computing Grants  2022 Call for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Swell Design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Laura</dc:creator>
  <cp:keywords/>
  <dc:description/>
  <cp:lastModifiedBy>Roger Edberg</cp:lastModifiedBy>
  <cp:revision>783</cp:revision>
  <cp:lastPrinted>2022-03-31T01:24:39Z</cp:lastPrinted>
  <dcterms:created xsi:type="dcterms:W3CDTF">2014-07-16T00:16:54Z</dcterms:created>
  <dcterms:modified xsi:type="dcterms:W3CDTF">2022-03-31T04:03:55Z</dcterms:modified>
  <cp:category/>
</cp:coreProperties>
</file>